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94" r:id="rId2"/>
    <p:sldId id="808" r:id="rId3"/>
    <p:sldId id="836" r:id="rId4"/>
    <p:sldId id="877" r:id="rId5"/>
    <p:sldId id="837" r:id="rId6"/>
    <p:sldId id="878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69" r:id="rId18"/>
    <p:sldId id="857" r:id="rId19"/>
    <p:sldId id="858" r:id="rId20"/>
    <p:sldId id="859" r:id="rId21"/>
    <p:sldId id="807" r:id="rId22"/>
    <p:sldId id="843" r:id="rId23"/>
    <p:sldId id="870" r:id="rId24"/>
    <p:sldId id="871" r:id="rId25"/>
    <p:sldId id="860" r:id="rId26"/>
    <p:sldId id="845" r:id="rId27"/>
    <p:sldId id="874" r:id="rId28"/>
    <p:sldId id="872" r:id="rId29"/>
    <p:sldId id="875" r:id="rId30"/>
    <p:sldId id="873" r:id="rId31"/>
    <p:sldId id="876" r:id="rId32"/>
    <p:sldId id="844" r:id="rId33"/>
    <p:sldId id="866" r:id="rId34"/>
    <p:sldId id="867" r:id="rId35"/>
    <p:sldId id="864" r:id="rId36"/>
    <p:sldId id="840" r:id="rId37"/>
    <p:sldId id="839" r:id="rId38"/>
    <p:sldId id="8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8"/>
            <p14:sldId id="836"/>
            <p14:sldId id="877"/>
            <p14:sldId id="837"/>
            <p14:sldId id="878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69"/>
            <p14:sldId id="857"/>
            <p14:sldId id="858"/>
            <p14:sldId id="859"/>
            <p14:sldId id="807"/>
            <p14:sldId id="843"/>
            <p14:sldId id="870"/>
            <p14:sldId id="871"/>
            <p14:sldId id="860"/>
            <p14:sldId id="845"/>
            <p14:sldId id="874"/>
            <p14:sldId id="872"/>
            <p14:sldId id="875"/>
            <p14:sldId id="873"/>
            <p14:sldId id="876"/>
            <p14:sldId id="844"/>
            <p14:sldId id="866"/>
            <p14:sldId id="867"/>
            <p14:sldId id="864"/>
            <p14:sldId id="840"/>
            <p14:sldId id="839"/>
            <p14:sldId id="8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0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4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20066-3E48-47D9-8AE4-2328CD811F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21/09/2025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at.itstep.org/ru/auth/login/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teams/download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1802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циклы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61028"/>
            <a:ext cx="11452236" cy="3216718"/>
            <a:chOff x="455691" y="307820"/>
            <a:chExt cx="11280617" cy="19959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959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5065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while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Управляющие операторы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continue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break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Цикл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for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циклы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меню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6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98905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строки и списки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269829"/>
            <a:ext cx="11452236" cy="3599114"/>
            <a:chOff x="455691" y="307819"/>
            <a:chExt cx="11280617" cy="223326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23326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019"/>
              <a:ext cx="10269884" cy="192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Экранирование. Форматирование строки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Разборы задач по коллекции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string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Методы строк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коллекцией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3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37945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функции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660226"/>
            <a:ext cx="11452236" cy="4818320"/>
            <a:chOff x="455691" y="307819"/>
            <a:chExt cx="11280617" cy="29897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29897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7230"/>
              <a:ext cx="10269884" cy="273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Функции. Параметры. Аргументы. Возврат данных из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Сигнатура функции. Виды передачи аргументов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Области видимости.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LEGB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использованием своих функций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Рекурсивные функции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консольного приложения с использованием своих функций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сортировка и поиск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сортировок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поиска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83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33047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остальные коллекции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913818"/>
            <a:ext cx="11452236" cy="2311135"/>
            <a:chOff x="455691" y="307819"/>
            <a:chExt cx="11280617" cy="143406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43406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1473"/>
              <a:ext cx="10269884" cy="11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tuple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set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Коллекция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dict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39.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со вложенными словарями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7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7243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ООП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53205"/>
            <a:ext cx="11452236" cy="4032359"/>
            <a:chOff x="455691" y="307818"/>
            <a:chExt cx="11280617" cy="25020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502095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750"/>
              <a:ext cx="10269884" cy="2196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Введение в ООП. Поля и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Создание и работа со своими классами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Инкапсуляция. Спецификаторы доступа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Решение задач с применением инкапсуляции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Наследование. Переопределение методов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Полиморфизм. Статические методы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Агрегация. Композиция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и использование агрегации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4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выдача ФП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49.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Разбор финальных проектов – часть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5887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Самостоятельная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339641"/>
            <a:ext cx="11452236" cy="1459489"/>
            <a:chOff x="455691" y="307819"/>
            <a:chExt cx="11280617" cy="905619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05619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4615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теория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Самостоятельная работа – практика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96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60137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</a:t>
              </a:r>
              <a:r>
                <a:rPr lang="en-US" sz="4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1882140"/>
            <a:ext cx="11452236" cy="4374489"/>
            <a:chOff x="455691" y="307818"/>
            <a:chExt cx="11280617" cy="271438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8"/>
              <a:ext cx="11280617" cy="271438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33213"/>
              <a:ext cx="10269884" cy="2463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Позиционирование. Виджеты Label,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Entry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Button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 над виджетом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Listbox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ООП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5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8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виджетов Frame 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Menu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59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Добавление картинок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60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Знакомство с некоторыми виджетами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74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00060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работа с файлами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3281371"/>
            <a:ext cx="11452236" cy="1576030"/>
            <a:chOff x="455691" y="307819"/>
            <a:chExt cx="11280617" cy="97793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97793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500772"/>
              <a:ext cx="10269884" cy="59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Работа с файлами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файлов в </a:t>
              </a:r>
              <a:r>
                <a:rPr lang="en-US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Tkinter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71260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План обучения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002341"/>
            <a:ext cx="11452236" cy="4143055"/>
            <a:chOff x="455691" y="307820"/>
            <a:chExt cx="11280617" cy="257078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257078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95096"/>
              <a:ext cx="10269884" cy="21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66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занятий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+ 6 пар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экзаменов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72 пары.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1 час 20 минут. В рамках данного обучения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=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две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 перерывом в 10 минут.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встречу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одна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ДЗшка, которая может содержать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задач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встрече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после 62-й пары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ДЗшек не будет.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Всего ДЗшек – 30.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45834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разное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726605"/>
            <a:ext cx="11452236" cy="2685562"/>
            <a:chOff x="455691" y="307819"/>
            <a:chExt cx="11280617" cy="1666402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19"/>
              <a:ext cx="11280617" cy="1666402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43956"/>
              <a:ext cx="10269884" cy="139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API – часть 1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API –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часть 2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стек и очередь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66.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Структуры данных – односвязный и двусвязный списки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76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mystat.itstep.org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4F1A41A-1DD9-4E59-ADF4-ABB99512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61" y="1483501"/>
            <a:ext cx="10882278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7D63AD-3727-445F-A1ED-E5FDDF0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0" y="1483501"/>
            <a:ext cx="10401560" cy="518641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74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Меню аккаунта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9AB98-2723-4646-8E23-8460F998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1" b="33104"/>
          <a:stretch/>
        </p:blipFill>
        <p:spPr>
          <a:xfrm>
            <a:off x="2849514" y="1483502"/>
            <a:ext cx="6492973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52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Профиль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74ED1-DBE2-4531-8AEA-0A9071F1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7" b="6689"/>
          <a:stretch/>
        </p:blipFill>
        <p:spPr>
          <a:xfrm>
            <a:off x="3771013" y="1483500"/>
            <a:ext cx="4649974" cy="518641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1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Главная – меню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38AA45-54BC-47F5-80FB-D0F71142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3" y="1483500"/>
            <a:ext cx="10422155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255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507-B60A-4BFB-BB7E-2594DDFE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7" y="1483499"/>
            <a:ext cx="1045900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9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к выполнению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543D7E-8406-48C2-9C2B-83AE7029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483499"/>
            <a:ext cx="10467288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5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1ACD39-63D7-4BEB-A31A-8D86B0DE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9" y="1483499"/>
            <a:ext cx="10475582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38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на проверке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2870585-FDB8-4A5D-874E-504F09D8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" y="1483499"/>
            <a:ext cx="10450861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59531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Требования на курсе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66509"/>
            <a:ext cx="10945153" cy="3031961"/>
            <a:chOff x="455691" y="315536"/>
            <a:chExt cx="11280617" cy="303196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03196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489533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Чтобы быть допущенными до экзаменов должны быть выполнены следующие условия: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все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домашние задания.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Домашнее задание считается выполненным, если оценка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7 баллов и выше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Посещаемость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ниже 85%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71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454BB-6923-4B18-81C4-4A7E6EF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483499"/>
            <a:ext cx="104262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84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ДЗ – выполнены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подробно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76AD89-BF8B-4229-8FB3-13630FCDE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" y="1483499"/>
            <a:ext cx="10356466" cy="51864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70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Расписание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2C48CC-D6DF-45B3-84A4-4A25F0B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5" y="1483498"/>
            <a:ext cx="103733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37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Отзывы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084A8-2B36-44E2-BCB1-8D08B544F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2" y="1483498"/>
            <a:ext cx="10336396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1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Магазин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12C9A3-520C-469D-A46C-72DD666E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5" y="1483498"/>
            <a:ext cx="10299950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61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Новости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38FA5-D120-4BDE-8556-2719B241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483497"/>
            <a:ext cx="10291802" cy="513980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73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Microsoft Teams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64452-C7AD-4C93-B5D0-70593480B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5" y="1477813"/>
            <a:ext cx="1004595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0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034632-19B1-4F5D-874E-4F894FF2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9" y="1477813"/>
            <a:ext cx="4947327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3BAD8FB1-53B6-47FD-8653-3E51D3DA2914}"/>
              </a:ext>
            </a:extLst>
          </p:cNvPr>
          <p:cNvGrpSpPr/>
          <p:nvPr/>
        </p:nvGrpSpPr>
        <p:grpSpPr>
          <a:xfrm>
            <a:off x="611324" y="1477813"/>
            <a:ext cx="5582429" cy="2833438"/>
            <a:chOff x="455691" y="307820"/>
            <a:chExt cx="11280617" cy="283343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566C71-CC68-4239-9670-67B4469AAC8E}"/>
                </a:ext>
              </a:extLst>
            </p:cNvPr>
            <p:cNvSpPr/>
            <p:nvPr/>
          </p:nvSpPr>
          <p:spPr>
            <a:xfrm>
              <a:off x="455691" y="307820"/>
              <a:ext cx="11280617" cy="283343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">
              <a:extLst>
                <a:ext uri="{FF2B5EF4-FFF2-40B4-BE49-F238E27FC236}">
                  <a16:creationId xmlns:a16="http://schemas.microsoft.com/office/drawing/2014/main" id="{264DD7E4-8463-4FE6-AAE4-E991BC20A426}"/>
                </a:ext>
              </a:extLst>
            </p:cNvPr>
            <p:cNvSpPr txBox="1"/>
            <p:nvPr/>
          </p:nvSpPr>
          <p:spPr>
            <a:xfrm>
              <a:off x="961057" y="601155"/>
              <a:ext cx="1026988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входа используйте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почту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пароль от </a:t>
              </a:r>
              <a:r>
                <a:rPr lang="ru-RU" sz="2800" dirty="0" err="1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майстата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Во вкладке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Teams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будет карточка класса.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0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Записи уроков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DD083E-FCD8-4B8E-9FFA-1C73EA86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3" y="1477812"/>
            <a:ext cx="3542703" cy="228965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BA2E-7166-43BB-AC21-CA9BC68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97" y="1477812"/>
            <a:ext cx="6606970" cy="4852705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6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36123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543102"/>
            <a:ext cx="10945153" cy="3078776"/>
            <a:chOff x="455691" y="315537"/>
            <a:chExt cx="11280617" cy="30787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7"/>
              <a:ext cx="11280617" cy="3078776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6097"/>
              <a:ext cx="102698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Использование нейросетей для решения задач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запрещено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предупреждение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выставление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2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Третье нарушение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прекращение помощи от преподавателя с ДЗ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пройденным материалам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4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81320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120184"/>
            <a:ext cx="10945153" cy="3924610"/>
            <a:chOff x="455691" y="315536"/>
            <a:chExt cx="11280617" cy="392461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392461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08126"/>
              <a:ext cx="102698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Начиная с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урока 7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(начало программирования) делайте заметки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теоретические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практические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оценка по домашнему заданию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низкая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–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пересдайте её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Выполняйте домашние задания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самостоятельно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срок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 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Будьте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активны в процессе урока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так как это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повлиять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Вашу оценку на экзамене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42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71732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Рекомендации по ДЗ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3" name="Text Plane">
            <a:extLst>
              <a:ext uri="{FF2B5EF4-FFF2-40B4-BE49-F238E27FC236}">
                <a16:creationId xmlns:a16="http://schemas.microsoft.com/office/drawing/2014/main" id="{3820748C-B25E-41BB-B261-005F3B51803F}"/>
              </a:ext>
            </a:extLst>
          </p:cNvPr>
          <p:cNvGrpSpPr/>
          <p:nvPr/>
        </p:nvGrpSpPr>
        <p:grpSpPr>
          <a:xfrm>
            <a:off x="623424" y="2978710"/>
            <a:ext cx="10945153" cy="2207558"/>
            <a:chOff x="455691" y="315536"/>
            <a:chExt cx="11280617" cy="2207558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4CE7E92-B239-40CB-B567-D9196B73EDE1}"/>
                </a:ext>
              </a:extLst>
            </p:cNvPr>
            <p:cNvSpPr/>
            <p:nvPr/>
          </p:nvSpPr>
          <p:spPr>
            <a:xfrm>
              <a:off x="455691" y="315536"/>
              <a:ext cx="11280617" cy="2207558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ntent">
              <a:extLst>
                <a:ext uri="{FF2B5EF4-FFF2-40B4-BE49-F238E27FC236}">
                  <a16:creationId xmlns:a16="http://schemas.microsoft.com/office/drawing/2014/main" id="{1CBA01B7-370E-4538-92FC-6180AC2B3D5F}"/>
                </a:ext>
              </a:extLst>
            </p:cNvPr>
            <p:cNvSpPr txBox="1"/>
            <p:nvPr/>
          </p:nvSpPr>
          <p:spPr>
            <a:xfrm>
              <a:off x="961058" y="511374"/>
              <a:ext cx="102698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Нерабочие программы оцениваются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3 балла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даже если она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работает из-за мелких ошибок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Перед отправлением программы на домашнее задание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проверяйте то, что отправляете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4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203466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знакомство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484239"/>
            <a:ext cx="11452236" cy="3170296"/>
            <a:chOff x="455691" y="307820"/>
            <a:chExt cx="11280617" cy="196718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967183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60663"/>
              <a:ext cx="10269884" cy="166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01.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Mystat. Microsoft Teams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Программное обеспечение ПК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Общие сведения о сетях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05.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Алгоритмы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06.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Языки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60129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введение в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Python</a:t>
              </a: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882071"/>
            <a:ext cx="11452236" cy="2374632"/>
            <a:chOff x="455691" y="307820"/>
            <a:chExt cx="11280617" cy="147347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473470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81173"/>
              <a:ext cx="10269884" cy="112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07.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Ввод и вывод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08.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Переменные и операции над ними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09.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Сокращённые формы записи операций. Практические задания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2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401285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Темы – ветвления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Text Plane">
            <a:extLst>
              <a:ext uri="{FF2B5EF4-FFF2-40B4-BE49-F238E27FC236}">
                <a16:creationId xmlns:a16="http://schemas.microsoft.com/office/drawing/2014/main" id="{4502EFC4-D2AA-4222-A69E-CD08E1B9F44A}"/>
              </a:ext>
            </a:extLst>
          </p:cNvPr>
          <p:cNvGrpSpPr/>
          <p:nvPr/>
        </p:nvGrpSpPr>
        <p:grpSpPr>
          <a:xfrm>
            <a:off x="369882" y="2682058"/>
            <a:ext cx="11452236" cy="2774658"/>
            <a:chOff x="455691" y="307820"/>
            <a:chExt cx="11280617" cy="172168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8E9B81D-DD07-46AA-8300-C5BD010602B2}"/>
                </a:ext>
              </a:extLst>
            </p:cNvPr>
            <p:cNvSpPr/>
            <p:nvPr/>
          </p:nvSpPr>
          <p:spPr>
            <a:xfrm>
              <a:off x="455691" y="307820"/>
              <a:ext cx="11280617" cy="1721687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CF88396F-F6A0-4651-A415-91EEB1B2C8F5}"/>
                </a:ext>
              </a:extLst>
            </p:cNvPr>
            <p:cNvSpPr txBox="1"/>
            <p:nvPr/>
          </p:nvSpPr>
          <p:spPr>
            <a:xfrm>
              <a:off x="961058" y="471598"/>
              <a:ext cx="10269884" cy="139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10.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11.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 операторы. 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12.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Практика с логическими операторами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13.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Операторы 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if-elif-else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14.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Вложенные условные конструкции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6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882</Words>
  <Application>Microsoft Office PowerPoint</Application>
  <PresentationFormat>Widescreen</PresentationFormat>
  <Paragraphs>142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1378</cp:revision>
  <dcterms:created xsi:type="dcterms:W3CDTF">2022-04-04T07:38:37Z</dcterms:created>
  <dcterms:modified xsi:type="dcterms:W3CDTF">2025-09-21T09:06:20Z</dcterms:modified>
</cp:coreProperties>
</file>